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9" r:id="rId2"/>
    <p:sldId id="260" r:id="rId3"/>
    <p:sldId id="266" r:id="rId4"/>
    <p:sldId id="261" r:id="rId5"/>
    <p:sldId id="262" r:id="rId6"/>
    <p:sldId id="263" r:id="rId7"/>
    <p:sldId id="264" r:id="rId8"/>
    <p:sldId id="258" r:id="rId9"/>
    <p:sldId id="257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8C229-A1B3-AE4E-9646-512900D1AFB5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6A99B-49B7-3448-A208-1194C7275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55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2D4B6-3935-0E42-A56A-10355DC473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58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2D4B6-3935-0E42-A56A-10355DC473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98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2D4B6-3935-0E42-A56A-10355DC473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56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2D4B6-3935-0E42-A56A-10355DC473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13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2D4B6-3935-0E42-A56A-10355DC473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98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2D4B6-3935-0E42-A56A-10355DC473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98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2D4B6-3935-0E42-A56A-10355DC473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57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4A1F2-FD31-4242-8476-D2C6D08B72D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08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F888-972B-2B4E-8E3E-F03C9EE908AF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8301-B79E-AB42-AAFE-17CFEFA6F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91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F888-972B-2B4E-8E3E-F03C9EE908AF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8301-B79E-AB42-AAFE-17CFEFA6F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38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F888-972B-2B4E-8E3E-F03C9EE908AF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8301-B79E-AB42-AAFE-17CFEFA6F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51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F888-972B-2B4E-8E3E-F03C9EE908AF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8301-B79E-AB42-AAFE-17CFEFA6F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14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F888-972B-2B4E-8E3E-F03C9EE908AF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8301-B79E-AB42-AAFE-17CFEFA6F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545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F888-972B-2B4E-8E3E-F03C9EE908AF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8301-B79E-AB42-AAFE-17CFEFA6F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23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F888-972B-2B4E-8E3E-F03C9EE908AF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8301-B79E-AB42-AAFE-17CFEFA6F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15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F888-972B-2B4E-8E3E-F03C9EE908AF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8301-B79E-AB42-AAFE-17CFEFA6F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40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F888-972B-2B4E-8E3E-F03C9EE908AF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8301-B79E-AB42-AAFE-17CFEFA6F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78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F888-972B-2B4E-8E3E-F03C9EE908AF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8301-B79E-AB42-AAFE-17CFEFA6F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9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F888-972B-2B4E-8E3E-F03C9EE908AF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8301-B79E-AB42-AAFE-17CFEFA6F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80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5F888-972B-2B4E-8E3E-F03C9EE908AF}" type="datetimeFigureOut">
              <a:rPr lang="en-US" smtClean="0"/>
              <a:t>6/19/2017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E8301-B79E-AB42-AAFE-17CFEFA6F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1384300"/>
            <a:ext cx="7772400" cy="2216150"/>
          </a:xfrm>
        </p:spPr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4" name="Picture 2" descr="capturedLog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155"/>
            <a:ext cx="914400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772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pturedLog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941" y="482646"/>
            <a:ext cx="5501811" cy="15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7867" y="444523"/>
            <a:ext cx="81618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sto MT"/>
                <a:cs typeface="Calisto MT"/>
              </a:rPr>
              <a:t>Founded 2010</a:t>
            </a:r>
          </a:p>
          <a:p>
            <a:r>
              <a:rPr lang="en-US" dirty="0">
                <a:latin typeface="+mj-lt"/>
                <a:cs typeface="Calisto MT"/>
              </a:rPr>
              <a:t>J. Noble MD, C. </a:t>
            </a:r>
            <a:r>
              <a:rPr lang="en-US" dirty="0" err="1">
                <a:latin typeface="+mj-lt"/>
                <a:cs typeface="Calisto MT"/>
              </a:rPr>
              <a:t>Halpin</a:t>
            </a:r>
            <a:r>
              <a:rPr lang="en-US" dirty="0">
                <a:latin typeface="+mj-lt"/>
                <a:cs typeface="Calisto MT"/>
              </a:rPr>
              <a:t>-Healy</a:t>
            </a:r>
          </a:p>
          <a:p>
            <a:endParaRPr lang="en-US" dirty="0"/>
          </a:p>
          <a:p>
            <a:r>
              <a:rPr lang="en-US" sz="2800" dirty="0">
                <a:latin typeface="Calisto MT"/>
                <a:cs typeface="Calisto MT"/>
              </a:rPr>
              <a:t>Mission                                                      </a:t>
            </a:r>
          </a:p>
          <a:p>
            <a:r>
              <a:rPr lang="en-US" dirty="0"/>
              <a:t>To improve quality of life for people with </a:t>
            </a:r>
          </a:p>
          <a:p>
            <a:r>
              <a:rPr lang="en-US" dirty="0"/>
              <a:t>dementia and their caregivers through </a:t>
            </a:r>
          </a:p>
          <a:p>
            <a:r>
              <a:rPr lang="en-US" dirty="0"/>
              <a:t>meaningful engagement with art</a:t>
            </a:r>
          </a:p>
          <a:p>
            <a:endParaRPr lang="en-US" dirty="0"/>
          </a:p>
          <a:p>
            <a:r>
              <a:rPr lang="en-US" sz="2800" dirty="0">
                <a:latin typeface="Calisto MT"/>
                <a:cs typeface="Calisto MT"/>
              </a:rPr>
              <a:t>Partners</a:t>
            </a:r>
          </a:p>
          <a:p>
            <a:r>
              <a:rPr lang="en-US" dirty="0">
                <a:latin typeface="+mj-lt"/>
                <a:cs typeface="Calisto MT"/>
              </a:rPr>
              <a:t>Studio Museum</a:t>
            </a:r>
          </a:p>
          <a:p>
            <a:r>
              <a:rPr lang="en-US" dirty="0">
                <a:latin typeface="+mj-lt"/>
                <a:cs typeface="Calisto MT"/>
              </a:rPr>
              <a:t>N-YHS</a:t>
            </a:r>
          </a:p>
          <a:p>
            <a:r>
              <a:rPr lang="en-US" dirty="0">
                <a:latin typeface="+mj-lt"/>
                <a:cs typeface="Calisto MT"/>
              </a:rPr>
              <a:t>The Met</a:t>
            </a:r>
          </a:p>
          <a:p>
            <a:r>
              <a:rPr lang="en-US" dirty="0">
                <a:latin typeface="+mj-lt"/>
                <a:cs typeface="Calisto MT"/>
              </a:rPr>
              <a:t>El </a:t>
            </a:r>
            <a:r>
              <a:rPr lang="en-US" dirty="0" err="1">
                <a:latin typeface="+mj-lt"/>
                <a:cs typeface="Calisto MT"/>
              </a:rPr>
              <a:t>Museo</a:t>
            </a:r>
            <a:endParaRPr lang="en-US" dirty="0">
              <a:latin typeface="+mj-lt"/>
              <a:cs typeface="Calisto M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0245" y="3109374"/>
            <a:ext cx="2601519" cy="364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NYHSexterio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7" y="4718040"/>
            <a:ext cx="2019300" cy="2032000"/>
          </a:xfrm>
          <a:prstGeom prst="rect">
            <a:avLst/>
          </a:prstGeom>
        </p:spPr>
      </p:pic>
      <p:pic>
        <p:nvPicPr>
          <p:cNvPr id="8" name="Picture 7" descr="ElMuseoExterio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42" y="5491982"/>
            <a:ext cx="3370126" cy="1258058"/>
          </a:xfrm>
          <a:prstGeom prst="rect">
            <a:avLst/>
          </a:prstGeom>
        </p:spPr>
      </p:pic>
      <p:pic>
        <p:nvPicPr>
          <p:cNvPr id="9" name="Picture 8" descr="MMA facade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565" y="3515583"/>
            <a:ext cx="4142680" cy="18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01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dirty="0">
                <a:latin typeface="Calisto MT"/>
                <a:cs typeface="Calisto MT"/>
              </a:rPr>
            </a:b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160245821"/>
              </p:ext>
            </p:extLst>
          </p:nvPr>
        </p:nvGraphicFramePr>
        <p:xfrm>
          <a:off x="301391" y="317685"/>
          <a:ext cx="8229600" cy="701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6230">
                <a:tc>
                  <a:txBody>
                    <a:bodyPr/>
                    <a:lstStyle/>
                    <a:p>
                      <a:r>
                        <a:rPr lang="en-US" sz="4000" b="0" dirty="0">
                          <a:latin typeface="Calisto MT"/>
                          <a:cs typeface="Calisto MT"/>
                        </a:rPr>
                        <a:t>Need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Picture 10" descr="Ligo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295" y="1826589"/>
            <a:ext cx="4001505" cy="365395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1391" y="1845184"/>
            <a:ext cx="440472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Cambria"/>
                <a:cs typeface="Cambria"/>
              </a:rPr>
              <a:t>People with Alzheimer’s disease</a:t>
            </a:r>
          </a:p>
          <a:p>
            <a:r>
              <a:rPr lang="en-US" sz="2400" i="1" dirty="0">
                <a:latin typeface="Cambria"/>
                <a:cs typeface="Cambria"/>
              </a:rPr>
              <a:t>are living with problems of:</a:t>
            </a:r>
          </a:p>
          <a:p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Attention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Language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Visual and spatial perception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Executive function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Memory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30991" y="2968204"/>
            <a:ext cx="461665" cy="251234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/>
              <a:t>Glenn </a:t>
            </a:r>
            <a:r>
              <a:rPr lang="en-US" dirty="0" err="1"/>
              <a:t>Ligon</a:t>
            </a:r>
            <a:r>
              <a:rPr lang="en-US" dirty="0"/>
              <a:t>, </a:t>
            </a:r>
            <a:r>
              <a:rPr lang="en-US" i="1" spc="-150" dirty="0"/>
              <a:t>Give us a Poem</a:t>
            </a:r>
          </a:p>
        </p:txBody>
      </p:sp>
    </p:spTree>
    <p:extLst>
      <p:ext uri="{BB962C8B-B14F-4D97-AF65-F5344CB8AC3E}">
        <p14:creationId xmlns:p14="http://schemas.microsoft.com/office/powerpoint/2010/main" val="3226959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237065" y="321735"/>
            <a:ext cx="8571503" cy="897466"/>
          </a:xfrm>
          <a:ln w="28575" cmpd="sng"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latin typeface="Calisto MT"/>
                <a:cs typeface="Calisto MT"/>
              </a:rPr>
              <a:t>Program Goals                                                      </a:t>
            </a:r>
          </a:p>
          <a:p>
            <a:endParaRPr lang="en-US" dirty="0"/>
          </a:p>
        </p:txBody>
      </p:sp>
      <p:pic>
        <p:nvPicPr>
          <p:cNvPr id="3" name="Picture 6" descr="Celia Points out Detai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933" y="1287970"/>
            <a:ext cx="4586876" cy="304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14993" y="3965606"/>
            <a:ext cx="3106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i="1" dirty="0">
                <a:solidFill>
                  <a:schemeClr val="bg2"/>
                </a:solidFill>
              </a:rPr>
              <a:t>We can say what we feel here</a:t>
            </a:r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237065" y="1219201"/>
            <a:ext cx="42164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To provide opportunities for cognitive</a:t>
            </a:r>
          </a:p>
          <a:p>
            <a:r>
              <a:rPr lang="en-US" sz="2000" dirty="0"/>
              <a:t>physical and social stimulation by </a:t>
            </a:r>
          </a:p>
          <a:p>
            <a:r>
              <a:rPr lang="en-US" sz="2000" dirty="0"/>
              <a:t>connecting with art</a:t>
            </a:r>
          </a:p>
        </p:txBody>
      </p:sp>
      <p:sp>
        <p:nvSpPr>
          <p:cNvPr id="6" name="Rectangle 5"/>
          <p:cNvSpPr/>
          <p:nvPr/>
        </p:nvSpPr>
        <p:spPr>
          <a:xfrm>
            <a:off x="3742267" y="5088221"/>
            <a:ext cx="51795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/>
              <a:t>To reduce caregiver burden, isolation and stress </a:t>
            </a:r>
          </a:p>
          <a:p>
            <a:pPr lvl="0"/>
            <a:r>
              <a:rPr lang="en-US" sz="2000" dirty="0"/>
              <a:t>by fostering comfort at the Museum and communication through shared experiences with works of art</a:t>
            </a:r>
          </a:p>
        </p:txBody>
      </p:sp>
      <p:pic>
        <p:nvPicPr>
          <p:cNvPr id="7" name="Picture 1" descr="IMG_1849_2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08" y="2342744"/>
            <a:ext cx="2917825" cy="408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779808"/>
              </p:ext>
            </p:extLst>
          </p:nvPr>
        </p:nvGraphicFramePr>
        <p:xfrm>
          <a:off x="237065" y="321736"/>
          <a:ext cx="8684744" cy="77893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684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789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5117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233175"/>
              </p:ext>
            </p:extLst>
          </p:nvPr>
        </p:nvGraphicFramePr>
        <p:xfrm>
          <a:off x="304800" y="562187"/>
          <a:ext cx="8500533" cy="701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500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701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0" dirty="0">
                          <a:latin typeface="Calisto MT"/>
                          <a:cs typeface="Calisto MT"/>
                        </a:rPr>
                        <a:t>Structure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2757694"/>
            <a:ext cx="4013200" cy="2612593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355600" y="1600200"/>
            <a:ext cx="4171576" cy="395393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1.</a:t>
            </a:r>
          </a:p>
          <a:p>
            <a:pPr marL="0" indent="0" algn="ctr">
              <a:buNone/>
            </a:pPr>
            <a:r>
              <a:rPr lang="en-US" dirty="0"/>
              <a:t>Response &amp; Interpretation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2.</a:t>
            </a:r>
          </a:p>
          <a:p>
            <a:pPr marL="0" indent="0" algn="ctr">
              <a:buNone/>
            </a:pPr>
            <a:r>
              <a:rPr lang="en-US" dirty="0"/>
              <a:t>Creative Expression</a:t>
            </a:r>
          </a:p>
        </p:txBody>
      </p:sp>
      <p:pic>
        <p:nvPicPr>
          <p:cNvPr id="14" name="Picture 13" descr="Cardboard_Pipecleaner_Workshop - Version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827813"/>
            <a:ext cx="4284133" cy="248158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00" y="5354346"/>
            <a:ext cx="28193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Pamela Council, </a:t>
            </a:r>
            <a:r>
              <a:rPr lang="en-US" sz="1200" i="1" dirty="0"/>
              <a:t>Flo Jo World Record Nails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0305" y="5649709"/>
            <a:ext cx="9033663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>
                <a:latin typeface="Calisto MT"/>
                <a:cs typeface="Calisto MT"/>
              </a:rPr>
              <a:t>It’s </a:t>
            </a:r>
            <a:r>
              <a:rPr lang="en-US" sz="3200" i="1" dirty="0">
                <a:latin typeface="Calisto MT"/>
                <a:cs typeface="Calisto MT"/>
              </a:rPr>
              <a:t>something other.  It makes you want to get up and go</a:t>
            </a:r>
            <a:r>
              <a:rPr lang="en-US" dirty="0"/>
              <a:t>.</a:t>
            </a:r>
          </a:p>
          <a:p>
            <a:endParaRPr lang="en-US" sz="800" dirty="0"/>
          </a:p>
          <a:p>
            <a:r>
              <a:rPr lang="en-US" dirty="0"/>
              <a:t>										</a:t>
            </a:r>
            <a:r>
              <a:rPr lang="en-US" sz="1600" dirty="0"/>
              <a:t>-participant with severe word-finding difficulty</a:t>
            </a:r>
          </a:p>
        </p:txBody>
      </p:sp>
    </p:spTree>
    <p:extLst>
      <p:ext uri="{BB962C8B-B14F-4D97-AF65-F5344CB8AC3E}">
        <p14:creationId xmlns:p14="http://schemas.microsoft.com/office/powerpoint/2010/main" val="1449183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dirty="0">
                <a:latin typeface="Calisto MT"/>
                <a:cs typeface="Calisto MT"/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88" y="1181847"/>
            <a:ext cx="4040188" cy="471581"/>
          </a:xfrm>
        </p:spPr>
        <p:txBody>
          <a:bodyPr/>
          <a:lstStyle/>
          <a:p>
            <a:r>
              <a:rPr lang="en-US" b="0" dirty="0"/>
              <a:t>Individuals with dementia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35829082"/>
              </p:ext>
            </p:extLst>
          </p:nvPr>
        </p:nvGraphicFramePr>
        <p:xfrm>
          <a:off x="382588" y="357749"/>
          <a:ext cx="8229600" cy="701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9360">
                <a:tc>
                  <a:txBody>
                    <a:bodyPr/>
                    <a:lstStyle/>
                    <a:p>
                      <a:r>
                        <a:rPr lang="en-US" sz="4000" b="0" dirty="0">
                          <a:latin typeface="Calisto MT"/>
                          <a:cs typeface="Calisto MT"/>
                        </a:rPr>
                        <a:t>Impact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22777" y="1181846"/>
            <a:ext cx="4189412" cy="494928"/>
          </a:xfrm>
        </p:spPr>
        <p:txBody>
          <a:bodyPr/>
          <a:lstStyle/>
          <a:p>
            <a:r>
              <a:rPr lang="en-US" b="0" dirty="0"/>
              <a:t>Caregivers</a:t>
            </a:r>
          </a:p>
        </p:txBody>
      </p:sp>
      <p:pic>
        <p:nvPicPr>
          <p:cNvPr id="4" name="Content Placeholder 3" descr="IMG_1293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r="11641"/>
          <a:stretch>
            <a:fillRect/>
          </a:stretch>
        </p:blipFill>
        <p:spPr>
          <a:xfrm>
            <a:off x="4570413" y="1653428"/>
            <a:ext cx="4041775" cy="3951288"/>
          </a:xfrm>
        </p:spPr>
      </p:pic>
      <p:pic>
        <p:nvPicPr>
          <p:cNvPr id="7" name="Picture 6" descr="IMG_132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774"/>
            <a:ext cx="3951288" cy="39512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2588" y="5655079"/>
            <a:ext cx="40033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Improve Mood</a:t>
            </a:r>
          </a:p>
          <a:p>
            <a:r>
              <a:rPr lang="en-US" dirty="0"/>
              <a:t>Reduce Apathy</a:t>
            </a:r>
          </a:p>
          <a:p>
            <a:r>
              <a:rPr lang="en-US" dirty="0"/>
              <a:t>Improved Cognitive Function (perceived)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0413" y="5604716"/>
            <a:ext cx="2754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Improve Mood</a:t>
            </a:r>
          </a:p>
          <a:p>
            <a:r>
              <a:rPr lang="en-US" dirty="0"/>
              <a:t>Reduce Stress and Isolation</a:t>
            </a:r>
          </a:p>
        </p:txBody>
      </p:sp>
    </p:spTree>
    <p:extLst>
      <p:ext uri="{BB962C8B-B14F-4D97-AF65-F5344CB8AC3E}">
        <p14:creationId xmlns:p14="http://schemas.microsoft.com/office/powerpoint/2010/main" val="916365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dirty="0">
                <a:latin typeface="Calisto MT"/>
                <a:cs typeface="Calisto MT"/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88" y="1303264"/>
            <a:ext cx="4040188" cy="639762"/>
          </a:xfrm>
        </p:spPr>
        <p:txBody>
          <a:bodyPr/>
          <a:lstStyle/>
          <a:p>
            <a:r>
              <a:rPr lang="en-US" b="0" dirty="0"/>
              <a:t>Medical Students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74805885"/>
              </p:ext>
            </p:extLst>
          </p:nvPr>
        </p:nvGraphicFramePr>
        <p:xfrm>
          <a:off x="382588" y="591111"/>
          <a:ext cx="8229600" cy="701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59360">
                <a:tc>
                  <a:txBody>
                    <a:bodyPr/>
                    <a:lstStyle/>
                    <a:p>
                      <a:r>
                        <a:rPr lang="en-US" sz="4000" b="0" dirty="0">
                          <a:latin typeface="Calisto MT"/>
                          <a:cs typeface="Calisto MT"/>
                        </a:rPr>
                        <a:t>Impact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0413" y="1303264"/>
            <a:ext cx="4041775" cy="639762"/>
          </a:xfrm>
        </p:spPr>
        <p:txBody>
          <a:bodyPr/>
          <a:lstStyle/>
          <a:p>
            <a:r>
              <a:rPr lang="en-US" b="0" dirty="0"/>
              <a:t>Museums</a:t>
            </a:r>
          </a:p>
        </p:txBody>
      </p:sp>
      <p:pic>
        <p:nvPicPr>
          <p:cNvPr id="12" name="Content Placeholder 11" descr="Met_Guard.tiff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" b="1119"/>
          <a:stretch>
            <a:fillRect/>
          </a:stretch>
        </p:blipFill>
        <p:spPr>
          <a:xfrm>
            <a:off x="4645026" y="1931913"/>
            <a:ext cx="3265002" cy="3191906"/>
          </a:xfrm>
        </p:spPr>
      </p:pic>
      <p:pic>
        <p:nvPicPr>
          <p:cNvPr id="10" name="Picture 9" descr="IMG_109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43026"/>
            <a:ext cx="3660495" cy="29648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5238981"/>
            <a:ext cx="3801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Gains in favorable dementia attitudes</a:t>
            </a:r>
          </a:p>
          <a:p>
            <a:r>
              <a:rPr lang="en-US" dirty="0"/>
              <a:t>Formative experience for young adults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45026" y="5123819"/>
            <a:ext cx="41868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Museums as spaces of social inclusion</a:t>
            </a:r>
          </a:p>
          <a:p>
            <a:r>
              <a:rPr lang="en-US" dirty="0"/>
              <a:t>Supports mission</a:t>
            </a:r>
          </a:p>
          <a:p>
            <a:r>
              <a:rPr lang="en-US" dirty="0"/>
              <a:t>Improves organizational pride</a:t>
            </a:r>
          </a:p>
          <a:p>
            <a:r>
              <a:rPr lang="en-US" dirty="0"/>
              <a:t>Mitigates fear and stigma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675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2727506" y="1486321"/>
            <a:ext cx="914400" cy="914400"/>
          </a:xfrm>
          <a:prstGeom prst="line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0696" y="408951"/>
            <a:ext cx="8803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  <a:cs typeface="Handwriting - Dakota"/>
              </a:rPr>
              <a:t>Solidarity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Handwriting - Dakota"/>
              </a:rPr>
              <a:t> between museums and participants</a:t>
            </a:r>
          </a:p>
        </p:txBody>
      </p:sp>
      <p:pic>
        <p:nvPicPr>
          <p:cNvPr id="5" name="Picture 2" descr="Kitwoodf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7391"/>
            <a:ext cx="5346120" cy="401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 rot="20640000">
            <a:off x="2054175" y="2871038"/>
            <a:ext cx="1036170" cy="711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pple Chancery"/>
                <a:cs typeface="Apple Chancery"/>
              </a:rPr>
              <a:t>Art</a:t>
            </a:r>
          </a:p>
        </p:txBody>
      </p:sp>
      <p:pic>
        <p:nvPicPr>
          <p:cNvPr id="2" name="Picture 1" descr="24059851706_5f214693d6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609" y="1378234"/>
            <a:ext cx="3810238" cy="530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44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543582" y="1750388"/>
            <a:ext cx="3875016" cy="4926406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000" b="-3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6418598" y="3731835"/>
            <a:ext cx="599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6861799" y="2803031"/>
            <a:ext cx="2086120" cy="2078447"/>
            <a:chOff x="362487" y="1216484"/>
            <a:chExt cx="1852138" cy="1978948"/>
          </a:xfrm>
        </p:grpSpPr>
        <p:sp>
          <p:nvSpPr>
            <p:cNvPr id="11" name="Oval 10"/>
            <p:cNvSpPr/>
            <p:nvPr/>
          </p:nvSpPr>
          <p:spPr>
            <a:xfrm>
              <a:off x="362487" y="1216484"/>
              <a:ext cx="1852138" cy="1978948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4"/>
            <p:cNvSpPr/>
            <p:nvPr/>
          </p:nvSpPr>
          <p:spPr>
            <a:xfrm>
              <a:off x="633726" y="1506294"/>
              <a:ext cx="1309660" cy="139932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dirty="0"/>
                <a:t>Meaning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kern="1200" dirty="0"/>
                <a:t>Making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2309" y="2729336"/>
            <a:ext cx="2043856" cy="1978948"/>
            <a:chOff x="381727" y="1216484"/>
            <a:chExt cx="1852138" cy="1978948"/>
          </a:xfrm>
        </p:grpSpPr>
        <p:sp>
          <p:nvSpPr>
            <p:cNvPr id="14" name="Oval 13"/>
            <p:cNvSpPr/>
            <p:nvPr/>
          </p:nvSpPr>
          <p:spPr>
            <a:xfrm>
              <a:off x="381727" y="1216484"/>
              <a:ext cx="1852138" cy="1978948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 4"/>
            <p:cNvSpPr/>
            <p:nvPr/>
          </p:nvSpPr>
          <p:spPr>
            <a:xfrm>
              <a:off x="516410" y="1406795"/>
              <a:ext cx="1561659" cy="15896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dirty="0"/>
                <a:t>Unconditional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kern="1200" dirty="0"/>
                <a:t>Positive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dirty="0"/>
                <a:t>Regard</a:t>
              </a:r>
              <a:r>
                <a:rPr lang="en-US" sz="1900" kern="1200" dirty="0"/>
                <a:t> 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112529" y="3731835"/>
            <a:ext cx="431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Wingdings"/>
                <a:ea typeface="Wingdings"/>
                <a:cs typeface="Wingdings"/>
              </a:rPr>
              <a:t></a:t>
            </a:r>
            <a:endParaRPr lang="en-US" dirty="0"/>
          </a:p>
        </p:txBody>
      </p:sp>
      <p:pic>
        <p:nvPicPr>
          <p:cNvPr id="17" name="Picture 2" descr="capturedLog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13" y="-31446"/>
            <a:ext cx="5594274" cy="160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19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211</Words>
  <Application>Microsoft Office PowerPoint</Application>
  <PresentationFormat>On-screen Show (4:3)</PresentationFormat>
  <Paragraphs>77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ＭＳ Ｐゴシック</vt:lpstr>
      <vt:lpstr>Apple Chancery</vt:lpstr>
      <vt:lpstr>Arial</vt:lpstr>
      <vt:lpstr>Calibri</vt:lpstr>
      <vt:lpstr>Calisto MT</vt:lpstr>
      <vt:lpstr>Cambria</vt:lpstr>
      <vt:lpstr>Handwriting - Dakota</vt:lpstr>
      <vt:lpstr>Wingdings</vt:lpstr>
      <vt:lpstr>Office Theme</vt:lpstr>
      <vt:lpstr> </vt:lpstr>
      <vt:lpstr>PowerPoint Presentation</vt:lpstr>
      <vt:lpstr> </vt:lpstr>
      <vt:lpstr>PowerPoint Presentation</vt:lpstr>
      <vt:lpstr>PowerPoint Presentation</vt:lpstr>
      <vt:lpstr> </vt:lpstr>
      <vt:lpstr> </vt:lpstr>
      <vt:lpstr>PowerPoint Presentation</vt:lpstr>
      <vt:lpstr>PowerPoint Presentation</vt:lpstr>
    </vt:vector>
  </TitlesOfParts>
  <Company>Barnard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t</dc:creator>
  <cp:lastModifiedBy>Luis Flores</cp:lastModifiedBy>
  <cp:revision>5</cp:revision>
  <dcterms:created xsi:type="dcterms:W3CDTF">2017-05-16T16:56:36Z</dcterms:created>
  <dcterms:modified xsi:type="dcterms:W3CDTF">2017-06-19T14:40:43Z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